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452" r:id="rId4"/>
    <p:sldId id="344" r:id="rId5"/>
    <p:sldId id="355" r:id="rId6"/>
    <p:sldId id="453" r:id="rId7"/>
    <p:sldId id="454" r:id="rId8"/>
    <p:sldId id="455" r:id="rId9"/>
    <p:sldId id="457" r:id="rId10"/>
    <p:sldId id="456" r:id="rId11"/>
    <p:sldId id="459" r:id="rId12"/>
    <p:sldId id="458" r:id="rId13"/>
    <p:sldId id="460" r:id="rId14"/>
    <p:sldId id="461" r:id="rId15"/>
    <p:sldId id="466" r:id="rId16"/>
    <p:sldId id="465" r:id="rId17"/>
    <p:sldId id="462" r:id="rId18"/>
    <p:sldId id="463" r:id="rId19"/>
    <p:sldId id="469" r:id="rId20"/>
    <p:sldId id="470" r:id="rId21"/>
    <p:sldId id="467" r:id="rId22"/>
    <p:sldId id="468" r:id="rId23"/>
    <p:sldId id="464" r:id="rId24"/>
    <p:sldId id="47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graves" initials="RCG" lastIdx="5" clrIdx="0"/>
  <p:cmAuthor id="1" name="Kean" initials="K" lastIdx="1" clrIdx="1"/>
  <p:cmAuthor id="2" name="kashurst" initials="K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3824" autoAdjust="0"/>
  </p:normalViewPr>
  <p:slideViewPr>
    <p:cSldViewPr>
      <p:cViewPr varScale="1">
        <p:scale>
          <a:sx n="92" d="100"/>
          <a:sy n="92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4C07-58B6-43A7-841A-AB93C7CE41EA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008F5-F4E0-466A-890D-614FA93FC6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7AD7-A657-498A-8C55-A20D6B2131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4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08F5-F4E0-466A-890D-614FA93FC6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3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7AD7-A657-498A-8C55-A20D6B2131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7AD7-A657-498A-8C55-A20D6B2131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08F5-F4E0-466A-890D-614FA93FC6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joint in the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08F5-F4E0-466A-890D-614FA93FC6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5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7AD7-A657-498A-8C55-A20D6B2131A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0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2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9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EB15-C68E-4B71-A186-A6872DF45E2E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00CB-49B0-4B50-AD72-3EB4B5EBE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 Installation Pipe Inspection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Training Course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Pipe Inspection Contractor Certification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Prepared for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Kentucky Transportation Cabinet</a:t>
            </a:r>
          </a:p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Kean H. Ashurst Jr., P.E.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Kentucky Transportation Center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9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Individual Pipe Video Inspection Report </a:t>
            </a:r>
            <a:r>
              <a:rPr lang="en-US" sz="3100" dirty="0" smtClean="0"/>
              <a:t>– TC 64-765</a:t>
            </a:r>
            <a:endParaRPr lang="en-US" sz="36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0" y="914400"/>
            <a:ext cx="7669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92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Deflection Inspection Summary Report – TC 64-768</a:t>
            </a:r>
            <a:endParaRPr lang="en-US" sz="28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6" y="914400"/>
            <a:ext cx="765024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10600" cy="5669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Individual Pipe Deflection Inspection Report – TC 64-767</a:t>
            </a:r>
            <a:endParaRPr lang="en-US" sz="2800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8" y="914400"/>
            <a:ext cx="762170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Profiles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5809"/>
            <a:ext cx="8229600" cy="319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44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Profiles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2" y="2186063"/>
            <a:ext cx="6665976" cy="372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deflection results in the ballpark?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% </m:t>
                      </m:r>
                      <m:r>
                        <a:rPr lang="en-US" sz="2800" b="0" i="1" smtClean="0">
                          <a:latin typeface="Cambria Math"/>
                        </a:rPr>
                        <m:t>𝑑𝑒𝑓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𝑀𝑒𝑎𝑠𝑢𝑟𝑒𝑑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𝐷𝑖𝑎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 − </m:t>
                          </m:r>
                          <m:r>
                            <a:rPr lang="en-US" sz="2800" i="1">
                              <a:latin typeface="Cambria Math"/>
                            </a:rPr>
                            <m:t>𝐸𝑥𝑝𝑒𝑐𝑡𝑒𝑑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𝐷𝑖𝑎</m:t>
                          </m:r>
                          <m:r>
                            <a:rPr lang="en-US" sz="2800" i="1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𝐸𝑥𝑝𝑒𝑐𝑡𝑒𝑑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𝐷𝑖𝑎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∗100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2800" i="1" dirty="0" smtClean="0">
                    <a:latin typeface="Cambria Math"/>
                  </a:rPr>
                  <a:t>Expected Dia. = Nominal or Mean or Base Dia.</a:t>
                </a:r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9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Deflections from Video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98090"/>
              </p:ext>
            </p:extLst>
          </p:nvPr>
        </p:nvGraphicFramePr>
        <p:xfrm>
          <a:off x="381000" y="1981200"/>
          <a:ext cx="2362200" cy="31203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87400"/>
                <a:gridCol w="787400"/>
                <a:gridCol w="787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Meas.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(pts)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196.50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Vert.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208.03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216.27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225.77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Horz.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228.35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Vert. Def.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9.0 %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Horz. Def.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8.3 %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-1"/>
          <a:stretch/>
        </p:blipFill>
        <p:spPr bwMode="auto">
          <a:xfrm>
            <a:off x="3127248" y="1371600"/>
            <a:ext cx="5832070" cy="44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1907627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3022" y="3352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Purpose: ensure the inspecting contractor can adequately identify and measure distresses and submit the appropriate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Video inspection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Deflection inspection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Report requirements and submittal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1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Video inspection</a:t>
            </a:r>
          </a:p>
          <a:p>
            <a:pPr lvl="1"/>
            <a:r>
              <a:rPr lang="en-US" dirty="0" smtClean="0"/>
              <a:t>Identify and catalog all distresses</a:t>
            </a:r>
          </a:p>
          <a:p>
            <a:pPr lvl="1"/>
            <a:r>
              <a:rPr lang="en-US" dirty="0" smtClean="0"/>
              <a:t>Catalog all joint locations</a:t>
            </a:r>
          </a:p>
          <a:p>
            <a:pPr lvl="1"/>
            <a:r>
              <a:rPr lang="en-US" dirty="0" smtClean="0"/>
              <a:t>Correctly determine longitudinal locations of all distresses</a:t>
            </a:r>
          </a:p>
          <a:p>
            <a:pPr lvl="1"/>
            <a:r>
              <a:rPr lang="en-US" dirty="0" smtClean="0"/>
              <a:t>Determine widths of cracks and joint separations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Laser deflection measurement</a:t>
            </a:r>
          </a:p>
          <a:p>
            <a:pPr lvl="1"/>
            <a:r>
              <a:rPr lang="en-US" dirty="0" smtClean="0"/>
              <a:t>Identify maximum deflections</a:t>
            </a:r>
          </a:p>
          <a:p>
            <a:pPr lvl="1"/>
            <a:r>
              <a:rPr lang="en-US" dirty="0" smtClean="0"/>
              <a:t>Locations of all deflections</a:t>
            </a:r>
          </a:p>
          <a:p>
            <a:pPr marL="0" indent="0">
              <a:buNone/>
            </a:pPr>
            <a:r>
              <a:rPr lang="en-US" dirty="0" smtClean="0"/>
              <a:t>3. Inspection reports</a:t>
            </a:r>
          </a:p>
          <a:p>
            <a:pPr lvl="1"/>
            <a:r>
              <a:rPr lang="en-US" dirty="0" smtClean="0"/>
              <a:t>Properly fill out all summary TC reports</a:t>
            </a:r>
          </a:p>
          <a:p>
            <a:pPr lvl="1"/>
            <a:r>
              <a:rPr lang="en-US" dirty="0" smtClean="0"/>
              <a:t>Inclusion of video distress catalog software report</a:t>
            </a:r>
          </a:p>
          <a:p>
            <a:pPr lvl="1"/>
            <a:r>
              <a:rPr lang="en-US" dirty="0" smtClean="0"/>
              <a:t>Inclusion of deflection software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KYTC personnel</a:t>
            </a:r>
          </a:p>
          <a:p>
            <a:r>
              <a:rPr lang="en-US" dirty="0" smtClean="0"/>
              <a:t>Topics covered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nspection standards</a:t>
            </a:r>
          </a:p>
          <a:p>
            <a:pPr lvl="1"/>
            <a:r>
              <a:rPr lang="en-US" dirty="0" smtClean="0"/>
              <a:t>Types of inspections</a:t>
            </a:r>
          </a:p>
          <a:p>
            <a:pPr lvl="1"/>
            <a:r>
              <a:rPr lang="en-US" dirty="0" smtClean="0"/>
              <a:t>Inspection technology</a:t>
            </a:r>
          </a:p>
          <a:p>
            <a:pPr lvl="1"/>
            <a:r>
              <a:rPr lang="en-US" dirty="0" smtClean="0"/>
              <a:t>Inspection process</a:t>
            </a:r>
          </a:p>
          <a:p>
            <a:pPr lvl="1"/>
            <a:r>
              <a:rPr lang="en-US" dirty="0" smtClean="0"/>
              <a:t>Defects &amp; distresses</a:t>
            </a:r>
          </a:p>
          <a:p>
            <a:pPr lvl="1"/>
            <a:r>
              <a:rPr lang="en-US" dirty="0" smtClean="0"/>
              <a:t>Inspection report requirements and review</a:t>
            </a:r>
          </a:p>
          <a:p>
            <a:pPr lvl="1"/>
            <a:r>
              <a:rPr lang="en-US" dirty="0" smtClean="0"/>
              <a:t>Pay deduction examples</a:t>
            </a:r>
          </a:p>
        </p:txBody>
      </p:sp>
    </p:spTree>
    <p:extLst>
      <p:ext uri="{BB962C8B-B14F-4D97-AF65-F5344CB8AC3E}">
        <p14:creationId xmlns:p14="http://schemas.microsoft.com/office/powerpoint/2010/main" val="16321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How?...we set up a test track</a:t>
            </a:r>
          </a:p>
          <a:p>
            <a:r>
              <a:rPr lang="en-US" dirty="0" smtClean="0"/>
              <a:t>3 pipe types</a:t>
            </a:r>
          </a:p>
          <a:p>
            <a:pPr lvl="1"/>
            <a:r>
              <a:rPr lang="en-US" dirty="0" smtClean="0"/>
              <a:t>HDPE</a:t>
            </a:r>
          </a:p>
          <a:p>
            <a:pPr lvl="1"/>
            <a:r>
              <a:rPr lang="en-US" dirty="0" smtClean="0"/>
              <a:t>CMP</a:t>
            </a:r>
          </a:p>
          <a:p>
            <a:pPr lvl="1"/>
            <a:r>
              <a:rPr lang="en-US" dirty="0" smtClean="0"/>
              <a:t>RCP</a:t>
            </a:r>
          </a:p>
          <a:p>
            <a:r>
              <a:rPr lang="en-US" dirty="0" smtClean="0"/>
              <a:t>In-situ like distressed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Modular w/ short sticks &amp; RCP </a:t>
            </a:r>
            <a:r>
              <a:rPr lang="en-US" dirty="0"/>
              <a:t>on skates </a:t>
            </a:r>
            <a:r>
              <a:rPr lang="en-US" dirty="0" smtClean="0"/>
              <a:t>so we can change the course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Y:\Projects\KHIT-79 Pipe Inspection Certification Program\Pictures\test track inlet si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2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Y:\Projects\KHIT-79 Pipe Inspection Certification Program\Pictures\test track outlet si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7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Y:\Projects\KHIT-79 Pipe Inspection Certification Program\Pictures\test track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9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Contractor given 8 hours to perform inspections</a:t>
            </a:r>
          </a:p>
          <a:p>
            <a:r>
              <a:rPr lang="en-US" dirty="0" smtClean="0"/>
              <a:t>7 business days to submit complete report</a:t>
            </a:r>
          </a:p>
          <a:p>
            <a:r>
              <a:rPr lang="en-US" dirty="0" smtClean="0"/>
              <a:t>7 business days for KTC review and grade</a:t>
            </a:r>
          </a:p>
          <a:p>
            <a:pPr lvl="1"/>
            <a:r>
              <a:rPr lang="en-US" dirty="0" smtClean="0"/>
              <a:t>Deflection results compared to our hand measurements</a:t>
            </a:r>
          </a:p>
          <a:p>
            <a:r>
              <a:rPr lang="en-US" dirty="0" smtClean="0"/>
              <a:t>If contractor passes they will be issued a letter stating such and must be kept on-hand at all </a:t>
            </a:r>
            <a:r>
              <a:rPr lang="en-US" dirty="0" smtClean="0"/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324266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dates for training class will be announced shortly</a:t>
            </a:r>
          </a:p>
          <a:p>
            <a:r>
              <a:rPr lang="en-US" dirty="0" smtClean="0"/>
              <a:t>If you have specific examples or questions please call anytime…we </a:t>
            </a:r>
            <a:r>
              <a:rPr lang="en-US" dirty="0"/>
              <a:t>are here to </a:t>
            </a:r>
            <a:r>
              <a:rPr lang="en-US" dirty="0" smtClean="0"/>
              <a:t>help!!!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000" dirty="0"/>
              <a:t>Kean H. Ashurst Jr., P.E.</a:t>
            </a:r>
          </a:p>
          <a:p>
            <a:pPr marL="0" indent="0" algn="ctr">
              <a:buNone/>
            </a:pPr>
            <a:r>
              <a:rPr lang="en-US" sz="2000" dirty="0"/>
              <a:t>Kentucky Transportation Center</a:t>
            </a:r>
          </a:p>
          <a:p>
            <a:pPr marL="0" indent="0" algn="ctr">
              <a:buNone/>
            </a:pPr>
            <a:r>
              <a:rPr lang="en-US" sz="2000" dirty="0"/>
              <a:t>University of Kentucky</a:t>
            </a:r>
          </a:p>
          <a:p>
            <a:pPr marL="0" indent="0" algn="ctr">
              <a:buNone/>
            </a:pPr>
            <a:r>
              <a:rPr lang="en-US" sz="2000" dirty="0"/>
              <a:t>176 Raymond Building</a:t>
            </a:r>
          </a:p>
          <a:p>
            <a:pPr marL="0" indent="0" algn="ctr">
              <a:buNone/>
            </a:pPr>
            <a:r>
              <a:rPr lang="en-US" sz="2000" dirty="0"/>
              <a:t>Lexington, KY  40506</a:t>
            </a:r>
          </a:p>
          <a:p>
            <a:pPr marL="0" indent="0" algn="ctr">
              <a:buNone/>
            </a:pPr>
            <a:r>
              <a:rPr lang="en-US" sz="2000" dirty="0"/>
              <a:t>(859) 257-7319</a:t>
            </a:r>
          </a:p>
          <a:p>
            <a:pPr marL="0" indent="0" algn="ctr">
              <a:buNone/>
            </a:pPr>
            <a:r>
              <a:rPr lang="en-US" sz="2000" dirty="0"/>
              <a:t>kean.ashurst@uky.edu</a:t>
            </a:r>
          </a:p>
        </p:txBody>
      </p:sp>
    </p:spTree>
    <p:extLst>
      <p:ext uri="{BB962C8B-B14F-4D97-AF65-F5344CB8AC3E}">
        <p14:creationId xmlns:p14="http://schemas.microsoft.com/office/powerpoint/2010/main" val="5032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701</a:t>
            </a:r>
          </a:p>
          <a:p>
            <a:pPr lvl="1"/>
            <a:r>
              <a:rPr lang="en-US" dirty="0" smtClean="0"/>
              <a:t>Inspection of pipe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ayment deduction tables</a:t>
            </a:r>
          </a:p>
          <a:p>
            <a:r>
              <a:rPr lang="en-US" dirty="0" smtClean="0"/>
              <a:t>KM 64-114</a:t>
            </a:r>
          </a:p>
          <a:p>
            <a:pPr lvl="1"/>
            <a:r>
              <a:rPr lang="en-US" dirty="0" smtClean="0"/>
              <a:t>Equipment requirements</a:t>
            </a:r>
          </a:p>
          <a:p>
            <a:pPr lvl="1"/>
            <a:r>
              <a:rPr lang="en-US" dirty="0" smtClean="0"/>
              <a:t>Pipe inspection procedures</a:t>
            </a:r>
          </a:p>
          <a:p>
            <a:pPr lvl="1"/>
            <a:r>
              <a:rPr lang="en-US" dirty="0" smtClean="0"/>
              <a:t>Report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Section 701.03.08</a:t>
            </a:r>
          </a:p>
          <a:p>
            <a:pPr lvl="1"/>
            <a:r>
              <a:rPr lang="en-US" dirty="0" smtClean="0"/>
              <a:t>Min</a:t>
            </a:r>
            <a:r>
              <a:rPr lang="en-US" dirty="0"/>
              <a:t>. 250 LF of pipe and ADT &gt; 1000</a:t>
            </a:r>
          </a:p>
          <a:p>
            <a:pPr lvl="1"/>
            <a:r>
              <a:rPr lang="en-US" dirty="0"/>
              <a:t>100% of pipes under pavement</a:t>
            </a:r>
          </a:p>
          <a:p>
            <a:pPr lvl="1"/>
            <a:r>
              <a:rPr lang="en-US" dirty="0"/>
              <a:t>50% of pipes not under </a:t>
            </a:r>
            <a:r>
              <a:rPr lang="en-US" dirty="0" smtClean="0"/>
              <a:t>pavement</a:t>
            </a:r>
          </a:p>
          <a:p>
            <a:pPr lvl="2"/>
            <a:r>
              <a:rPr lang="en-US" dirty="0" smtClean="0"/>
              <a:t>To be chosen by Section Engineer</a:t>
            </a:r>
          </a:p>
          <a:p>
            <a:pPr lvl="2"/>
            <a:r>
              <a:rPr lang="en-US" dirty="0" smtClean="0"/>
              <a:t>Priorities</a:t>
            </a:r>
          </a:p>
          <a:p>
            <a:pPr lvl="3"/>
            <a:r>
              <a:rPr lang="en-US" dirty="0" smtClean="0"/>
              <a:t>Culvert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torm sewer</a:t>
            </a:r>
          </a:p>
          <a:p>
            <a:pPr lvl="3"/>
            <a:r>
              <a:rPr lang="en-US" dirty="0" smtClean="0"/>
              <a:t>O</a:t>
            </a:r>
            <a:r>
              <a:rPr lang="en-US" dirty="0" smtClean="0"/>
              <a:t>utlet runs</a:t>
            </a:r>
            <a:endParaRPr lang="en-US" dirty="0" smtClean="0"/>
          </a:p>
          <a:p>
            <a:pPr lvl="2"/>
            <a:r>
              <a:rPr lang="en-US" dirty="0" smtClean="0"/>
              <a:t>Entrance pipes chosen last to complete footage req.</a:t>
            </a:r>
          </a:p>
          <a:p>
            <a:pPr lvl="2"/>
            <a:r>
              <a:rPr lang="en-US" dirty="0" smtClean="0"/>
              <a:t>Must complete entire run – junction to junction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Section </a:t>
            </a:r>
            <a:r>
              <a:rPr lang="en-US" dirty="0"/>
              <a:t>701.03.08 </a:t>
            </a:r>
            <a:r>
              <a:rPr lang="en-US" dirty="0" smtClean="0"/>
              <a:t>Continued</a:t>
            </a:r>
          </a:p>
          <a:p>
            <a:pPr lvl="1"/>
            <a:r>
              <a:rPr lang="en-US" dirty="0" smtClean="0"/>
              <a:t>Rigid pipe deductions (installed pipe)</a:t>
            </a:r>
          </a:p>
          <a:p>
            <a:pPr lvl="2"/>
            <a:r>
              <a:rPr lang="en-US" dirty="0" smtClean="0"/>
              <a:t>Crack width &gt; 0.1 inch = Remediate or Replace</a:t>
            </a:r>
          </a:p>
          <a:p>
            <a:pPr lvl="1"/>
            <a:r>
              <a:rPr lang="en-US" dirty="0" smtClean="0"/>
              <a:t>Flexible pipe deductions for deflection</a:t>
            </a:r>
          </a:p>
          <a:p>
            <a:pPr lvl="2"/>
            <a:r>
              <a:rPr lang="en-US" dirty="0" smtClean="0"/>
              <a:t>0% to 5.0% = 100% unit bid price</a:t>
            </a:r>
          </a:p>
          <a:p>
            <a:pPr lvl="2"/>
            <a:r>
              <a:rPr lang="en-US" dirty="0" smtClean="0"/>
              <a:t>5.1% to 7.5% = 75% unit bid price</a:t>
            </a:r>
          </a:p>
          <a:p>
            <a:pPr lvl="2"/>
            <a:r>
              <a:rPr lang="en-US" dirty="0" smtClean="0"/>
              <a:t>7.6% to 9.9% = 50% unit bid price</a:t>
            </a:r>
          </a:p>
          <a:p>
            <a:pPr lvl="2"/>
            <a:r>
              <a:rPr lang="en-US" dirty="0" smtClean="0"/>
              <a:t>10% or greater = Remove and replace</a:t>
            </a:r>
          </a:p>
          <a:p>
            <a:pPr lvl="2"/>
            <a:r>
              <a:rPr lang="en-US" dirty="0" smtClean="0"/>
              <a:t>All pipe with deflections between 5% and 10% require evaluation by engineer</a:t>
            </a:r>
          </a:p>
          <a:p>
            <a:pPr lvl="2"/>
            <a:r>
              <a:rPr lang="en-US" dirty="0" smtClean="0"/>
              <a:t>Special </a:t>
            </a:r>
            <a:r>
              <a:rPr lang="en-US" dirty="0" smtClean="0"/>
              <a:t>circumstances p</a:t>
            </a:r>
            <a:r>
              <a:rPr lang="en-US" dirty="0" smtClean="0"/>
              <a:t>ipes </a:t>
            </a:r>
            <a:r>
              <a:rPr lang="en-US" dirty="0" smtClean="0"/>
              <a:t>with deflections greater than 10% may be allowed to remain in place</a:t>
            </a:r>
          </a:p>
          <a:p>
            <a:pPr lvl="3"/>
            <a:r>
              <a:rPr lang="en-US" dirty="0" smtClean="0"/>
              <a:t>public’s </a:t>
            </a:r>
            <a:r>
              <a:rPr lang="en-US" dirty="0" smtClean="0"/>
              <a:t>best interest, structural </a:t>
            </a:r>
            <a:r>
              <a:rPr lang="en-US" dirty="0" smtClean="0"/>
              <a:t>analysis, no pay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/>
              <a:t>701.03.08 </a:t>
            </a:r>
            <a:r>
              <a:rPr lang="en-US" dirty="0" smtClean="0"/>
              <a:t>Continued</a:t>
            </a:r>
          </a:p>
          <a:p>
            <a:pPr lvl="2"/>
            <a:r>
              <a:rPr lang="en-US" dirty="0" smtClean="0"/>
              <a:t>Deduction applied to whole stick of pipe</a:t>
            </a:r>
          </a:p>
          <a:p>
            <a:pPr lvl="2"/>
            <a:r>
              <a:rPr lang="en-US" dirty="0" smtClean="0"/>
              <a:t>Example: If </a:t>
            </a:r>
            <a:r>
              <a:rPr lang="en-US" dirty="0" smtClean="0"/>
              <a:t>max deflection is between 7.6% and 9.9% then that 20 foot stick is 50% of unit bid</a:t>
            </a:r>
          </a:p>
          <a:p>
            <a:pPr lvl="1"/>
            <a:r>
              <a:rPr lang="en-US" dirty="0" smtClean="0"/>
              <a:t>Cracking and Deflection…that’s not all</a:t>
            </a:r>
          </a:p>
          <a:p>
            <a:pPr lvl="2"/>
            <a:r>
              <a:rPr lang="en-US" dirty="0" smtClean="0"/>
              <a:t>Look for other </a:t>
            </a:r>
            <a:r>
              <a:rPr lang="en-US" dirty="0" smtClean="0"/>
              <a:t>distresses that indicate improper installation or damaged pipe</a:t>
            </a:r>
          </a:p>
          <a:p>
            <a:pPr lvl="2"/>
            <a:r>
              <a:rPr lang="en-US" dirty="0" smtClean="0"/>
              <a:t>Inspecting contractor should identify all distresses</a:t>
            </a:r>
            <a:r>
              <a:rPr lang="en-US" dirty="0"/>
              <a:t> </a:t>
            </a:r>
            <a:r>
              <a:rPr lang="en-US" dirty="0" smtClean="0"/>
              <a:t>so you may make an informed decision</a:t>
            </a:r>
          </a:p>
        </p:txBody>
      </p:sp>
    </p:spTree>
    <p:extLst>
      <p:ext uri="{BB962C8B-B14F-4D97-AF65-F5344CB8AC3E}">
        <p14:creationId xmlns:p14="http://schemas.microsoft.com/office/powerpoint/2010/main" val="12587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Distresses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14" y="1711107"/>
            <a:ext cx="3737172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Course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you should be receiving from contractor</a:t>
            </a:r>
          </a:p>
          <a:p>
            <a:r>
              <a:rPr lang="en-US" dirty="0" smtClean="0"/>
              <a:t>2 types of inspections = 2 types of reports</a:t>
            </a:r>
          </a:p>
          <a:p>
            <a:pPr lvl="1"/>
            <a:r>
              <a:rPr lang="en-US" dirty="0" smtClean="0"/>
              <a:t>Video Inspection Report</a:t>
            </a:r>
          </a:p>
          <a:p>
            <a:pPr lvl="1"/>
            <a:r>
              <a:rPr lang="en-US" dirty="0" smtClean="0"/>
              <a:t>Deflection Inspection Report</a:t>
            </a:r>
          </a:p>
          <a:p>
            <a:r>
              <a:rPr lang="en-US" dirty="0" smtClean="0"/>
              <a:t>2 paper copies need to be provided by contractor</a:t>
            </a:r>
          </a:p>
          <a:p>
            <a:pPr lvl="1"/>
            <a:r>
              <a:rPr lang="en-US" dirty="0" smtClean="0"/>
              <a:t>1 to Section Engineer</a:t>
            </a:r>
          </a:p>
          <a:p>
            <a:pPr lvl="1"/>
            <a:r>
              <a:rPr lang="en-US" dirty="0" smtClean="0"/>
              <a:t>1 to Central Office</a:t>
            </a:r>
          </a:p>
          <a:p>
            <a:r>
              <a:rPr lang="en-US" dirty="0" smtClean="0"/>
              <a:t>1 digital copy need to be provided by contractor</a:t>
            </a:r>
          </a:p>
          <a:p>
            <a:pPr lvl="1"/>
            <a:r>
              <a:rPr lang="en-US" dirty="0" smtClean="0"/>
              <a:t>Thumb drive</a:t>
            </a:r>
          </a:p>
          <a:p>
            <a:pPr lvl="1"/>
            <a:r>
              <a:rPr lang="en-US" dirty="0" smtClean="0"/>
              <a:t>DVD</a:t>
            </a:r>
          </a:p>
          <a:p>
            <a:pPr lvl="1"/>
            <a:r>
              <a:rPr lang="en-US" dirty="0" smtClean="0"/>
              <a:t>Portable Hard Drive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Video Inspection Summary Report – TC 64-766</a:t>
            </a:r>
            <a:endParaRPr lang="en-US" sz="28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1" y="914400"/>
            <a:ext cx="76122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C89521-3F4D-4897-BE40-A90A53F22EEB}"/>
</file>

<file path=customXml/itemProps2.xml><?xml version="1.0" encoding="utf-8"?>
<ds:datastoreItem xmlns:ds="http://schemas.openxmlformats.org/officeDocument/2006/customXml" ds:itemID="{0EE137A9-14E7-4D53-BF88-4C027B3194F1}"/>
</file>

<file path=customXml/itemProps3.xml><?xml version="1.0" encoding="utf-8"?>
<ds:datastoreItem xmlns:ds="http://schemas.openxmlformats.org/officeDocument/2006/customXml" ds:itemID="{CB937BCB-E1B1-49DB-90D4-F989326B11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11170</TotalTime>
  <Words>720</Words>
  <Application>Microsoft Office PowerPoint</Application>
  <PresentationFormat>On-screen Show (4:3)</PresentationFormat>
  <Paragraphs>162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Post Installation Pipe Inspection Training Course &amp; Pipe Inspection Contractor Certification Program</vt:lpstr>
      <vt:lpstr>Training Course</vt:lpstr>
      <vt:lpstr>Training Course Highlights</vt:lpstr>
      <vt:lpstr>Training Course Highlights</vt:lpstr>
      <vt:lpstr>Training Course Highlights</vt:lpstr>
      <vt:lpstr>Training Course Highlights</vt:lpstr>
      <vt:lpstr>Common Distresses</vt:lpstr>
      <vt:lpstr>Training Course Highlights</vt:lpstr>
      <vt:lpstr>Video Inspection Summary Report – TC 64-766</vt:lpstr>
      <vt:lpstr>Individual Pipe Video Inspection Report – TC 64-765</vt:lpstr>
      <vt:lpstr>Deflection Inspection Summary Report – TC 64-768</vt:lpstr>
      <vt:lpstr>Individual Pipe Deflection Inspection Report – TC 64-767</vt:lpstr>
      <vt:lpstr>Example Profiles</vt:lpstr>
      <vt:lpstr>Example Profiles</vt:lpstr>
      <vt:lpstr>Are deflection results in the ballpark?</vt:lpstr>
      <vt:lpstr>Check Deflections from Video</vt:lpstr>
      <vt:lpstr>Contractor Certification Program</vt:lpstr>
      <vt:lpstr>Contractor Certification Program</vt:lpstr>
      <vt:lpstr>Contractor Certification Program</vt:lpstr>
      <vt:lpstr>Contractor Certification Program</vt:lpstr>
      <vt:lpstr>PowerPoint Presentation</vt:lpstr>
      <vt:lpstr>PowerPoint Presentation</vt:lpstr>
      <vt:lpstr>PowerPoint Presentation</vt:lpstr>
      <vt:lpstr>Contractor Certification Program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Installation Inspection of Buried Pipe Kentucky Transportation Cabinet’s Perspective</dc:title>
  <dc:creator>kashurst</dc:creator>
  <cp:lastModifiedBy>Kean</cp:lastModifiedBy>
  <cp:revision>294</cp:revision>
  <dcterms:created xsi:type="dcterms:W3CDTF">2012-01-10T14:53:40Z</dcterms:created>
  <dcterms:modified xsi:type="dcterms:W3CDTF">2015-02-26T03:49:32Z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